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6858000" cy="9144000"/>
  <p:embeddedFontLs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about/download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7a0baa6f6b_0_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a0baa6f6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Oh no!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Help! Help!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Help!</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7a0baa6f6b_0_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a0baa6f6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Help!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Hold on! I've got you!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Help! Help!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7a0baa6f6b_0_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7a0baa6f6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Watch!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Watch!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Big wave!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Big wave!</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I'll get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7a0baa6f6b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a0baa6f6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That was so close.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caf3bea8c0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caf3bea8c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One, two, three, four, five, six friends build a playground.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caf3bea8c0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caf3bea8c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Look!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af3bea8c0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caf3bea8c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a0baa6f6b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a0baa6f6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af789c9d7_0_53:notes"/>
          <p:cNvSpPr/>
          <p:nvPr>
            <p:ph idx="2" type="sldImg"/>
          </p:nvPr>
        </p:nvSpPr>
        <p:spPr>
          <a:xfrm>
            <a:off x="1143306"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caf789c9d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af789c9d7_0_106:notes"/>
          <p:cNvSpPr/>
          <p:nvPr>
            <p:ph idx="2" type="sldImg"/>
          </p:nvPr>
        </p:nvSpPr>
        <p:spPr>
          <a:xfrm>
            <a:off x="1143306"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af789c9d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https://creativecommons.org/about/downloads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Nerantzi, C., Pulker, H., Bentley, P., Corti, P., Roberts, V., Fransman, G., Frank, O. and Mathers, B. (2021) Adventures, a GOGN picture book, available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caf789c9d7_0_0:notes"/>
          <p:cNvSpPr/>
          <p:nvPr>
            <p:ph idx="2" type="sldImg"/>
          </p:nvPr>
        </p:nvSpPr>
        <p:spPr>
          <a:xfrm>
            <a:off x="1143306"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caf789c9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rgbClr val="424143"/>
                </a:solidFill>
                <a:highlight>
                  <a:schemeClr val="lt1"/>
                </a:highlight>
                <a:latin typeface="Verdana"/>
                <a:ea typeface="Verdana"/>
                <a:cs typeface="Verdana"/>
                <a:sym typeface="Verdana"/>
              </a:rPr>
              <a:t>[NEW TITLE] is a derivative of Together by the GOGN picture book team, used under CC BY NC. [NEW TITLE] is licensed under CC BY NC by [ADD NAME].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caf3bea8c0_0_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caf3bea8c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7a0baa6f6b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7a0baa6f6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One, two, three friends are on an adventure to build a playground. Look!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7a0baa6f6b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7a0baa6f6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What a BIG bucket you have.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All the better to collect water with!</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MY water! MY water!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Go away! Go away!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One, two, three friends move on without delay.</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7a0baa6f6b_0_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7a0baa6f6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What a BIG web you have!</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All the easier to stop you with!</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MY water! MY water!</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Go away! Go away!</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7a0baa6f6b_0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7a0baa6f6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Ok, ok, ok!</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One, two, three friends move on without delay.</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7a0baa6f6b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7a0baa6f6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Look!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7a0baa6f6b_0_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a0baa6f6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What a BIG mouth you have!</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All the better to eat you with!</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MY water! MY water!</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Go away! Go away!</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Then suddenly…</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7a0baa6f6b_0_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a0baa6f6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 It gets darker and darker...</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00">
                <a:solidFill>
                  <a:schemeClr val="dk1"/>
                </a:solidFill>
                <a:highlight>
                  <a:srgbClr val="FFFFFF"/>
                </a:highlight>
                <a:latin typeface="Roboto"/>
                <a:ea typeface="Roboto"/>
                <a:cs typeface="Roboto"/>
                <a:sym typeface="Roboto"/>
              </a:rPr>
              <a:t>… and the waves get bigger and bigger. They splash and they crash.</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sdgs.un.org/goals/goal4" TargetMode="External"/><Relationship Id="rId4" Type="http://schemas.openxmlformats.org/officeDocument/2006/relationships/hyperlink" Target="https://go-gn.net/" TargetMode="External"/><Relationship Id="rId5" Type="http://schemas.openxmlformats.org/officeDocument/2006/relationships/hyperlink" Target="http://creativecommons.org/licenses/by-nc/4.0/" TargetMode="External"/><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creativecommons.org/licenses/by-nc/4.0/" TargetMode="External"/><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hyperlink" Target="https://zenodo.org/record/4668706#.YG2M_uhKi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097719"/>
            <a:ext cx="8520600" cy="807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solidFill>
                <a:srgbClr val="FFFFFF"/>
              </a:solidFill>
            </a:endParaRPr>
          </a:p>
        </p:txBody>
      </p:sp>
      <p:sp>
        <p:nvSpPr>
          <p:cNvPr id="55" name="Google Shape;55;p13"/>
          <p:cNvSpPr txBox="1"/>
          <p:nvPr>
            <p:ph idx="1" type="subTitle"/>
          </p:nvPr>
        </p:nvSpPr>
        <p:spPr>
          <a:xfrm>
            <a:off x="155850" y="5801108"/>
            <a:ext cx="8520600" cy="105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2"/>
          <p:cNvSpPr txBox="1"/>
          <p:nvPr>
            <p:ph idx="1" type="body"/>
          </p:nvPr>
        </p:nvSpPr>
        <p:spPr>
          <a:xfrm>
            <a:off x="5338325" y="107875"/>
            <a:ext cx="2351100" cy="1074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sz="2000">
                <a:solidFill>
                  <a:srgbClr val="FFFFFF"/>
                </a:solidFill>
              </a:rPr>
              <a:t>Add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Google Shape;111;p23"/>
          <p:cNvSpPr txBox="1"/>
          <p:nvPr>
            <p:ph idx="1" type="body"/>
          </p:nvPr>
        </p:nvSpPr>
        <p:spPr>
          <a:xfrm>
            <a:off x="311700" y="292075"/>
            <a:ext cx="3072000" cy="113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2000"/>
              <a:t>A</a:t>
            </a:r>
            <a:r>
              <a:rPr lang="en-GB" sz="2000"/>
              <a:t>dd here</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24"/>
          <p:cNvSpPr txBox="1"/>
          <p:nvPr>
            <p:ph idx="1" type="body"/>
          </p:nvPr>
        </p:nvSpPr>
        <p:spPr>
          <a:xfrm>
            <a:off x="3818650" y="198800"/>
            <a:ext cx="3740700" cy="2048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sz="20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25"/>
          <p:cNvSpPr txBox="1"/>
          <p:nvPr>
            <p:ph idx="1" type="body"/>
          </p:nvPr>
        </p:nvSpPr>
        <p:spPr>
          <a:xfrm>
            <a:off x="208000" y="1510675"/>
            <a:ext cx="2255100" cy="848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26"/>
          <p:cNvSpPr txBox="1"/>
          <p:nvPr>
            <p:ph idx="1" type="body"/>
          </p:nvPr>
        </p:nvSpPr>
        <p:spPr>
          <a:xfrm>
            <a:off x="5377300" y="133850"/>
            <a:ext cx="3546000" cy="107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27"/>
          <p:cNvSpPr txBox="1"/>
          <p:nvPr>
            <p:ph idx="1" type="body"/>
          </p:nvPr>
        </p:nvSpPr>
        <p:spPr>
          <a:xfrm>
            <a:off x="3176775" y="5535675"/>
            <a:ext cx="1023600" cy="544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0"/>
          <p:cNvSpPr txBox="1"/>
          <p:nvPr/>
        </p:nvSpPr>
        <p:spPr>
          <a:xfrm>
            <a:off x="272751" y="371250"/>
            <a:ext cx="4524000" cy="5703000"/>
          </a:xfrm>
          <a:prstGeom prst="rect">
            <a:avLst/>
          </a:prstGeom>
          <a:noFill/>
          <a:ln>
            <a:noFill/>
          </a:ln>
        </p:spPr>
        <p:txBody>
          <a:bodyPr anchorCtr="0" anchor="t" bIns="80125" lIns="80125" spcFirstLastPara="1" rIns="80125" wrap="square" tIns="80125">
            <a:spAutoFit/>
          </a:bodyPr>
          <a:lstStyle/>
          <a:p>
            <a:pPr indent="0" lvl="0" marL="0" rtl="0" algn="l">
              <a:spcBef>
                <a:spcPts val="0"/>
              </a:spcBef>
              <a:spcAft>
                <a:spcPts val="0"/>
              </a:spcAft>
              <a:buNone/>
            </a:pPr>
            <a:r>
              <a:rPr b="1" lang="en-GB" sz="1500"/>
              <a:t>About the book</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lang="en-GB" sz="1500"/>
              <a:t>The story was written and illustrated by a group of individuals from different parts of the world who worked together online over 6 months. They also had the help of many other educators from around the world who generously contributed their ideas and the characters of the story also originate from their contributions. All committed to creating a socially just world where education is available to all. Values such as sharing, collaborating and helping others are central to this mission of what is called open education and will help towards achieving the </a:t>
            </a:r>
            <a:r>
              <a:rPr lang="en-GB" sz="1500" u="sng">
                <a:solidFill>
                  <a:schemeClr val="hlink"/>
                </a:solidFill>
                <a:hlinkClick r:id="rId3"/>
              </a:rPr>
              <a:t>UN’s Global Sustainable Development Goal 4, “Quality Education for All”</a:t>
            </a:r>
            <a:r>
              <a:rPr lang="en-GB" sz="1500"/>
              <a:t>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GB" sz="1500"/>
              <a:t>Some may recognise other stories and fairytales in this story. The illustrations are a remix of details of exhibits from the Rijksmuseum, Amsterdam, available under CC0 and new illustrations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GB" sz="1500"/>
              <a:t>This project was enabled and supported by a </a:t>
            </a:r>
            <a:r>
              <a:rPr lang="en-GB" sz="1500" u="sng">
                <a:solidFill>
                  <a:schemeClr val="hlink"/>
                </a:solidFill>
                <a:hlinkClick r:id="rId4"/>
              </a:rPr>
              <a:t>Global OER Graduate Network (GOGN)</a:t>
            </a:r>
            <a:r>
              <a:rPr lang="en-GB" sz="1500"/>
              <a:t> Fellowship in 2020</a:t>
            </a:r>
            <a:r>
              <a:rPr lang="en-GB" sz="1200"/>
              <a:t>.</a:t>
            </a:r>
            <a:endParaRPr sz="1200"/>
          </a:p>
        </p:txBody>
      </p:sp>
      <p:sp>
        <p:nvSpPr>
          <p:cNvPr id="145" name="Google Shape;145;p30"/>
          <p:cNvSpPr txBox="1"/>
          <p:nvPr/>
        </p:nvSpPr>
        <p:spPr>
          <a:xfrm>
            <a:off x="5054277" y="3506924"/>
            <a:ext cx="3834000" cy="3086400"/>
          </a:xfrm>
          <a:prstGeom prst="rect">
            <a:avLst/>
          </a:prstGeom>
          <a:noFill/>
          <a:ln>
            <a:noFill/>
          </a:ln>
        </p:spPr>
        <p:txBody>
          <a:bodyPr anchorCtr="0" anchor="t" bIns="80125" lIns="80125" spcFirstLastPara="1" rIns="80125" wrap="square" tIns="80125">
            <a:sp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300">
                <a:solidFill>
                  <a:srgbClr val="464646"/>
                </a:solidFill>
                <a:highlight>
                  <a:schemeClr val="lt1"/>
                </a:highlight>
              </a:rPr>
              <a:t>Original</a:t>
            </a:r>
            <a:endParaRPr sz="1300">
              <a:solidFill>
                <a:srgbClr val="464646"/>
              </a:solidFill>
              <a:highlight>
                <a:schemeClr val="lt1"/>
              </a:highlight>
            </a:endParaRPr>
          </a:p>
          <a:p>
            <a:pPr indent="0" lvl="0" marL="0" rtl="0" algn="l">
              <a:spcBef>
                <a:spcPts val="0"/>
              </a:spcBef>
              <a:spcAft>
                <a:spcPts val="0"/>
              </a:spcAft>
              <a:buNone/>
            </a:pPr>
            <a:r>
              <a:rPr lang="en-GB" sz="1300">
                <a:solidFill>
                  <a:srgbClr val="464646"/>
                </a:solidFill>
                <a:highlight>
                  <a:schemeClr val="lt1"/>
                </a:highlight>
              </a:rPr>
              <a:t>Together by the GOGN picture book team is  licensed under a </a:t>
            </a:r>
            <a:r>
              <a:rPr lang="en-GB" sz="1300">
                <a:solidFill>
                  <a:srgbClr val="049CCF"/>
                </a:solidFill>
                <a:highlight>
                  <a:schemeClr val="lt1"/>
                </a:highlight>
                <a:uFill>
                  <a:noFill/>
                </a:uFill>
                <a:hlinkClick r:id="rId5">
                  <a:extLst>
                    <a:ext uri="{A12FA001-AC4F-418D-AE19-62706E023703}">
                      <ahyp:hlinkClr val="tx"/>
                    </a:ext>
                  </a:extLst>
                </a:hlinkClick>
              </a:rPr>
              <a:t>Creative Commons Attribution-NonCommercial 4.0 International License</a:t>
            </a:r>
            <a:endParaRPr sz="1200">
              <a:solidFill>
                <a:schemeClr val="dk1"/>
              </a:solidFill>
            </a:endParaRPr>
          </a:p>
          <a:p>
            <a:pPr indent="0" lvl="0" marL="0" rtl="0" algn="l">
              <a:spcBef>
                <a:spcPts val="0"/>
              </a:spcBef>
              <a:spcAft>
                <a:spcPts val="0"/>
              </a:spcAft>
              <a:buNone/>
            </a:pPr>
            <a:r>
              <a:rPr lang="en-GB" sz="1200">
                <a:solidFill>
                  <a:schemeClr val="dk1"/>
                </a:solidFill>
              </a:rPr>
              <a:t>This license enables you to copy, redistribute this book in any medium or format and </a:t>
            </a:r>
            <a:r>
              <a:rPr lang="en-GB" sz="1300">
                <a:solidFill>
                  <a:schemeClr val="dk1"/>
                </a:solidFill>
              </a:rPr>
              <a:t>remix, transform, and build upon for non-commercial purposes.All you need to do is add the attribution and link back to </a:t>
            </a:r>
            <a:r>
              <a:rPr lang="en-GB" sz="1300"/>
              <a:t>the</a:t>
            </a:r>
            <a:r>
              <a:rPr lang="en-GB" sz="1300">
                <a:solidFill>
                  <a:schemeClr val="dk1"/>
                </a:solidFill>
              </a:rPr>
              <a:t> original work. </a:t>
            </a:r>
            <a:endParaRPr sz="1300">
              <a:solidFill>
                <a:schemeClr val="dk1"/>
              </a:solidFill>
            </a:endParaRPr>
          </a:p>
          <a:p>
            <a:pPr indent="0" lvl="0" marL="0" rtl="0" algn="l">
              <a:spcBef>
                <a:spcPts val="0"/>
              </a:spcBef>
              <a:spcAft>
                <a:spcPts val="0"/>
              </a:spcAft>
              <a:buNone/>
            </a:pPr>
            <a:r>
              <a:t/>
            </a:r>
            <a:endParaRPr sz="1300">
              <a:solidFill>
                <a:srgbClr val="FF0000"/>
              </a:solidFill>
            </a:endParaRPr>
          </a:p>
          <a:p>
            <a:pPr indent="0" lvl="0" marL="0" rtl="0" algn="r">
              <a:spcBef>
                <a:spcPts val="0"/>
              </a:spcBef>
              <a:spcAft>
                <a:spcPts val="0"/>
              </a:spcAft>
              <a:buNone/>
            </a:pPr>
            <a:r>
              <a:rPr lang="en-GB" sz="1200">
                <a:solidFill>
                  <a:schemeClr val="dk1"/>
                </a:solidFill>
              </a:rPr>
              <a:t>Published in 2021</a:t>
            </a:r>
            <a:endParaRPr sz="1200">
              <a:solidFill>
                <a:schemeClr val="dk1"/>
              </a:solidFill>
            </a:endParaRPr>
          </a:p>
        </p:txBody>
      </p:sp>
      <p:pic>
        <p:nvPicPr>
          <p:cNvPr id="146" name="Google Shape;146;p30"/>
          <p:cNvPicPr preferRelativeResize="0"/>
          <p:nvPr/>
        </p:nvPicPr>
        <p:blipFill>
          <a:blip r:embed="rId6">
            <a:alphaModFix/>
          </a:blip>
          <a:stretch>
            <a:fillRect/>
          </a:stretch>
        </p:blipFill>
        <p:spPr>
          <a:xfrm>
            <a:off x="5054277" y="773906"/>
            <a:ext cx="1721756" cy="1721756"/>
          </a:xfrm>
          <a:prstGeom prst="rect">
            <a:avLst/>
          </a:prstGeom>
          <a:noFill/>
          <a:ln>
            <a:noFill/>
          </a:ln>
        </p:spPr>
      </p:pic>
      <p:pic>
        <p:nvPicPr>
          <p:cNvPr id="147" name="Google Shape;147;p30"/>
          <p:cNvPicPr preferRelativeResize="0"/>
          <p:nvPr/>
        </p:nvPicPr>
        <p:blipFill>
          <a:blip r:embed="rId7">
            <a:alphaModFix/>
          </a:blip>
          <a:stretch>
            <a:fillRect/>
          </a:stretch>
        </p:blipFill>
        <p:spPr>
          <a:xfrm>
            <a:off x="6936266" y="876687"/>
            <a:ext cx="1624201" cy="1624201"/>
          </a:xfrm>
          <a:prstGeom prst="rect">
            <a:avLst/>
          </a:prstGeom>
          <a:noFill/>
          <a:ln>
            <a:noFill/>
          </a:ln>
        </p:spPr>
      </p:pic>
      <p:pic>
        <p:nvPicPr>
          <p:cNvPr id="148" name="Google Shape;148;p30"/>
          <p:cNvPicPr preferRelativeResize="0"/>
          <p:nvPr/>
        </p:nvPicPr>
        <p:blipFill>
          <a:blip r:embed="rId8">
            <a:alphaModFix/>
          </a:blip>
          <a:stretch>
            <a:fillRect/>
          </a:stretch>
        </p:blipFill>
        <p:spPr>
          <a:xfrm>
            <a:off x="5054287" y="3117192"/>
            <a:ext cx="2201178" cy="7701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1"/>
          <p:cNvSpPr txBox="1"/>
          <p:nvPr/>
        </p:nvSpPr>
        <p:spPr>
          <a:xfrm>
            <a:off x="696003" y="652349"/>
            <a:ext cx="7752000" cy="5195100"/>
          </a:xfrm>
          <a:prstGeom prst="rect">
            <a:avLst/>
          </a:prstGeom>
          <a:noFill/>
          <a:ln>
            <a:noFill/>
          </a:ln>
        </p:spPr>
        <p:txBody>
          <a:bodyPr anchorCtr="0" anchor="t" bIns="80125" lIns="80125" spcFirstLastPara="1" rIns="80125" wrap="square" tIns="80125">
            <a:spAutoFit/>
          </a:bodyPr>
          <a:lstStyle/>
          <a:p>
            <a:pPr indent="0" lvl="0" marL="0" rtl="0" algn="l">
              <a:spcBef>
                <a:spcPts val="0"/>
              </a:spcBef>
              <a:spcAft>
                <a:spcPts val="0"/>
              </a:spcAft>
              <a:buNone/>
            </a:pPr>
            <a:r>
              <a:rPr b="1" lang="en-GB" sz="1500"/>
              <a:t>The picture book team</a:t>
            </a:r>
            <a:endParaRPr b="1" sz="1500"/>
          </a:p>
          <a:p>
            <a:pPr indent="0" lvl="0" marL="0" rtl="0" algn="l">
              <a:spcBef>
                <a:spcPts val="0"/>
              </a:spcBef>
              <a:spcAft>
                <a:spcPts val="0"/>
              </a:spcAft>
              <a:buNone/>
            </a:pPr>
            <a:r>
              <a:t/>
            </a:r>
            <a:endParaRPr b="1" sz="1200"/>
          </a:p>
          <a:p>
            <a:pPr indent="0" lvl="0" marL="0" rtl="0" algn="l">
              <a:spcBef>
                <a:spcPts val="0"/>
              </a:spcBef>
              <a:spcAft>
                <a:spcPts val="0"/>
              </a:spcAft>
              <a:buNone/>
            </a:pPr>
            <a:r>
              <a:rPr b="1" lang="en-GB" sz="1200"/>
              <a:t>Chrissi Nerantzi</a:t>
            </a:r>
            <a:r>
              <a:rPr lang="en-GB" sz="1200"/>
              <a:t> @chrissinerantzi, Principal Lecturer in Academic CPD, Manchester Metropolitan University, UK; open practitioner and researcher, picture book writer and crafter. She co-authored this story with Helene, Penny, </a:t>
            </a:r>
            <a:r>
              <a:rPr lang="en-GB" sz="1200">
                <a:solidFill>
                  <a:schemeClr val="dk1"/>
                </a:solidFill>
              </a:rPr>
              <a:t>Paola, Verena </a:t>
            </a:r>
            <a:r>
              <a:rPr lang="en-GB" sz="1200"/>
              <a:t>and Gino. She also co-illustrated the book with Ody.</a:t>
            </a:r>
            <a:endParaRPr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000"/>
              <a:buFont typeface="Arial"/>
              <a:buNone/>
            </a:pPr>
            <a:r>
              <a:rPr b="1" lang="en-GB" sz="1200">
                <a:solidFill>
                  <a:schemeClr val="dk1"/>
                </a:solidFill>
              </a:rPr>
              <a:t>Hélène Pulker</a:t>
            </a:r>
            <a:r>
              <a:rPr lang="en-GB" sz="1200">
                <a:solidFill>
                  <a:schemeClr val="dk1"/>
                </a:solidFill>
              </a:rPr>
              <a:t> @HelenePulker, Senior Lecturer in French, The Open University, UK, open practitioner, teacher trainer, language materials developer, researcher in open and distance education, Co-author of the picture book story.</a:t>
            </a:r>
            <a:endParaRPr sz="1200">
              <a:solidFill>
                <a:schemeClr val="dk1"/>
              </a:solidFill>
            </a:endParaRPr>
          </a:p>
          <a:p>
            <a:pPr indent="0" lvl="0" marL="0" rtl="0" algn="l">
              <a:spcBef>
                <a:spcPts val="0"/>
              </a:spcBef>
              <a:spcAft>
                <a:spcPts val="0"/>
              </a:spcAft>
              <a:buClr>
                <a:schemeClr val="dk1"/>
              </a:buClr>
              <a:buSzPts val="1000"/>
              <a:buFont typeface="Arial"/>
              <a:buNone/>
            </a:pPr>
            <a:r>
              <a:t/>
            </a:r>
            <a:endParaRPr sz="1200">
              <a:solidFill>
                <a:schemeClr val="dk1"/>
              </a:solidFill>
            </a:endParaRPr>
          </a:p>
          <a:p>
            <a:pPr indent="0" lvl="0" marL="0" rtl="0" algn="l">
              <a:spcBef>
                <a:spcPts val="0"/>
              </a:spcBef>
              <a:spcAft>
                <a:spcPts val="0"/>
              </a:spcAft>
              <a:buClr>
                <a:schemeClr val="dk1"/>
              </a:buClr>
              <a:buSzPts val="1000"/>
              <a:buFont typeface="Arial"/>
              <a:buNone/>
            </a:pPr>
            <a:r>
              <a:rPr b="1" lang="en-GB" sz="1200"/>
              <a:t>Penny Bentley</a:t>
            </a:r>
            <a:r>
              <a:rPr lang="en-GB" sz="1200"/>
              <a:t> @penpln doctoral student at the University of Southern Queensland. She co-authored this story with the team.</a:t>
            </a:r>
            <a:endParaRPr sz="1200"/>
          </a:p>
          <a:p>
            <a:pPr indent="0" lvl="0" marL="0" rtl="0" algn="l">
              <a:spcBef>
                <a:spcPts val="0"/>
              </a:spcBef>
              <a:spcAft>
                <a:spcPts val="0"/>
              </a:spcAft>
              <a:buNone/>
            </a:pPr>
            <a:r>
              <a:t/>
            </a:r>
            <a:endParaRPr sz="1200">
              <a:solidFill>
                <a:srgbClr val="FF0000"/>
              </a:solidFill>
            </a:endParaRPr>
          </a:p>
          <a:p>
            <a:pPr indent="0" lvl="0" marL="0" rtl="0" algn="l">
              <a:spcBef>
                <a:spcPts val="0"/>
              </a:spcBef>
              <a:spcAft>
                <a:spcPts val="0"/>
              </a:spcAft>
              <a:buNone/>
            </a:pPr>
            <a:r>
              <a:rPr b="1" lang="en-GB" sz="1200"/>
              <a:t>Paola Corti </a:t>
            </a:r>
            <a:r>
              <a:rPr lang="en-GB" sz="1200"/>
              <a:t>@paola5373, Project Manager at METID, Politecnico di Milano (Italy) and OE Community Manager at SPARC Europe. She co-authored this story with the team.</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GB" sz="1200"/>
              <a:t>Verena Roberts </a:t>
            </a:r>
            <a:r>
              <a:rPr lang="en-GB" sz="1200"/>
              <a:t>@verenanz</a:t>
            </a:r>
            <a:r>
              <a:rPr lang="en-GB" sz="1200">
                <a:solidFill>
                  <a:schemeClr val="dk1"/>
                </a:solidFill>
                <a:highlight>
                  <a:srgbClr val="FFFFFF"/>
                </a:highlight>
                <a:latin typeface="Calibri"/>
                <a:ea typeface="Calibri"/>
                <a:cs typeface="Calibri"/>
                <a:sym typeface="Calibri"/>
              </a:rPr>
              <a:t>, Adjunct Assistant Professor with the Werklund School of Education at the University of Calgary &amp; Instructional Designer with Thompson Rivers University.  She co-authored this book with the team. </a:t>
            </a:r>
            <a:endParaRPr sz="1200">
              <a:solidFill>
                <a:srgbClr val="FF0000"/>
              </a:solidFill>
            </a:endParaRPr>
          </a:p>
          <a:p>
            <a:pPr indent="0" lvl="0" marL="0" rtl="0" algn="l">
              <a:spcBef>
                <a:spcPts val="0"/>
              </a:spcBef>
              <a:spcAft>
                <a:spcPts val="0"/>
              </a:spcAft>
              <a:buNone/>
            </a:pPr>
            <a:r>
              <a:t/>
            </a:r>
            <a:endParaRPr sz="1200">
              <a:solidFill>
                <a:srgbClr val="FF0000"/>
              </a:solidFill>
            </a:endParaRPr>
          </a:p>
          <a:p>
            <a:pPr indent="0" lvl="0" marL="0" rtl="0" algn="l">
              <a:spcBef>
                <a:spcPts val="0"/>
              </a:spcBef>
              <a:spcAft>
                <a:spcPts val="0"/>
              </a:spcAft>
              <a:buNone/>
            </a:pPr>
            <a:r>
              <a:rPr b="1" lang="en-GB" sz="1200"/>
              <a:t>Gino Fransman </a:t>
            </a:r>
            <a:r>
              <a:rPr lang="en-GB" sz="1200"/>
              <a:t>@ginofransman </a:t>
            </a:r>
            <a:r>
              <a:rPr lang="en-GB" sz="1200">
                <a:highlight>
                  <a:srgbClr val="FFFFFF"/>
                </a:highlight>
              </a:rPr>
              <a:t>Academic Developer and #OpenEdInfluencers' Project Leader </a:t>
            </a:r>
            <a:r>
              <a:rPr lang="en-GB" sz="1200"/>
              <a:t>at Nelson Mandela University (South Africa), OE4BW project author/ mentor and advisory board member &amp; Open Advocacy champion. He co-authored this story with the team.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GB" sz="1200">
                <a:solidFill>
                  <a:schemeClr val="dk1"/>
                </a:solidFill>
              </a:rPr>
              <a:t>Ody Frank</a:t>
            </a:r>
            <a:r>
              <a:rPr lang="en-GB" sz="1200">
                <a:solidFill>
                  <a:schemeClr val="dk1"/>
                </a:solidFill>
              </a:rPr>
              <a:t> @ody_frank, Sixth-Form animation and game design student. Ody co-illustrated and designed the book.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000"/>
              <a:buFont typeface="Arial"/>
              <a:buNone/>
            </a:pPr>
            <a:r>
              <a:rPr b="1" lang="en-GB" sz="1200">
                <a:solidFill>
                  <a:schemeClr val="dk1"/>
                </a:solidFill>
              </a:rPr>
              <a:t>Bryan Mathers</a:t>
            </a:r>
            <a:r>
              <a:rPr lang="en-GB" sz="1200">
                <a:solidFill>
                  <a:schemeClr val="dk1"/>
                </a:solidFill>
              </a:rPr>
              <a:t> @bryanmmathers Founder, Visual Thinkery. Bryan provided mentorship to the illustrators.</a:t>
            </a:r>
            <a:endParaRPr sz="1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246775" y="161849"/>
            <a:ext cx="4572000" cy="5980200"/>
          </a:xfrm>
          <a:prstGeom prst="rect">
            <a:avLst/>
          </a:prstGeom>
          <a:noFill/>
          <a:ln>
            <a:noFill/>
          </a:ln>
        </p:spPr>
        <p:txBody>
          <a:bodyPr anchorCtr="0" anchor="t" bIns="80125" lIns="80125" spcFirstLastPara="1" rIns="80125" wrap="square" tIns="80125">
            <a:spAutoFit/>
          </a:bodyPr>
          <a:lstStyle/>
          <a:p>
            <a:pPr indent="0" lvl="0" marL="0" rtl="0" algn="l">
              <a:spcBef>
                <a:spcPts val="0"/>
              </a:spcBef>
              <a:spcAft>
                <a:spcPts val="0"/>
              </a:spcAft>
              <a:buNone/>
            </a:pPr>
            <a:r>
              <a:rPr b="1" lang="en-GB" sz="2100">
                <a:solidFill>
                  <a:srgbClr val="FF0000"/>
                </a:solidFill>
              </a:rPr>
              <a:t>About the story</a:t>
            </a:r>
            <a:endParaRPr b="1" sz="2100">
              <a:solidFill>
                <a:srgbClr val="FF0000"/>
              </a:solidFill>
            </a:endParaRPr>
          </a:p>
          <a:p>
            <a:pPr indent="0" lvl="0" marL="0" rtl="0" algn="l">
              <a:spcBef>
                <a:spcPts val="0"/>
              </a:spcBef>
              <a:spcAft>
                <a:spcPts val="0"/>
              </a:spcAft>
              <a:buNone/>
            </a:pPr>
            <a:r>
              <a:rPr lang="en-GB" sz="2100">
                <a:solidFill>
                  <a:srgbClr val="FF0000"/>
                </a:solidFill>
              </a:rPr>
              <a:t>The story is about three friends who went on an adventure down the river to build a playground. On their way they meet other animals who seem to put obstacles in their way. Read the story to discover what happens next.</a:t>
            </a:r>
            <a:endParaRPr sz="2100">
              <a:solidFill>
                <a:srgbClr val="FF0000"/>
              </a:solidFill>
            </a:endParaRPr>
          </a:p>
          <a:p>
            <a:pPr indent="0" lvl="0" marL="0" rtl="0" algn="l">
              <a:spcBef>
                <a:spcPts val="0"/>
              </a:spcBef>
              <a:spcAft>
                <a:spcPts val="0"/>
              </a:spcAft>
              <a:buNone/>
            </a:pPr>
            <a:r>
              <a:t/>
            </a:r>
            <a:endParaRPr sz="2100">
              <a:solidFill>
                <a:srgbClr val="FF0000"/>
              </a:solidFill>
            </a:endParaRPr>
          </a:p>
          <a:p>
            <a:pPr indent="0" lvl="0" marL="0" rtl="0" algn="l">
              <a:spcBef>
                <a:spcPts val="0"/>
              </a:spcBef>
              <a:spcAft>
                <a:spcPts val="0"/>
              </a:spcAft>
              <a:buNone/>
            </a:pPr>
            <a:r>
              <a:rPr b="1" lang="en-GB" sz="2100">
                <a:solidFill>
                  <a:srgbClr val="FF0000"/>
                </a:solidFill>
              </a:rPr>
              <a:t>Working with this story</a:t>
            </a:r>
            <a:endParaRPr b="1" sz="2100">
              <a:solidFill>
                <a:srgbClr val="FF0000"/>
              </a:solidFill>
            </a:endParaRPr>
          </a:p>
          <a:p>
            <a:pPr indent="0" lvl="0" marL="0" rtl="0" algn="l">
              <a:spcBef>
                <a:spcPts val="0"/>
              </a:spcBef>
              <a:spcAft>
                <a:spcPts val="0"/>
              </a:spcAft>
              <a:buNone/>
            </a:pPr>
            <a:r>
              <a:rPr lang="en-GB" sz="2100">
                <a:solidFill>
                  <a:srgbClr val="FF0000"/>
                </a:solidFill>
              </a:rPr>
              <a:t>This picture book is for young children and adults alike. It can be read and explored together. Further stories based on this can  be created. Add/remove/edit text in any language you like and make your own illustrations too. What story will you tell?</a:t>
            </a:r>
            <a:endParaRPr sz="2100">
              <a:solidFill>
                <a:srgbClr val="FF0000"/>
              </a:solidFill>
            </a:endParaRPr>
          </a:p>
        </p:txBody>
      </p:sp>
      <p:sp>
        <p:nvSpPr>
          <p:cNvPr id="61" name="Google Shape;61;p14"/>
          <p:cNvSpPr txBox="1"/>
          <p:nvPr/>
        </p:nvSpPr>
        <p:spPr>
          <a:xfrm>
            <a:off x="5054277" y="3962695"/>
            <a:ext cx="3834000" cy="2563200"/>
          </a:xfrm>
          <a:prstGeom prst="rect">
            <a:avLst/>
          </a:prstGeom>
          <a:noFill/>
          <a:ln>
            <a:noFill/>
          </a:ln>
        </p:spPr>
        <p:txBody>
          <a:bodyPr anchorCtr="0" anchor="t" bIns="80125" lIns="80125" spcFirstLastPara="1" rIns="80125" wrap="square" tIns="80125">
            <a:spAutoFit/>
          </a:bodyPr>
          <a:lstStyle/>
          <a:p>
            <a:pPr indent="0" lvl="0" marL="0" rtl="0" algn="l">
              <a:spcBef>
                <a:spcPts val="0"/>
              </a:spcBef>
              <a:spcAft>
                <a:spcPts val="0"/>
              </a:spcAft>
              <a:buNone/>
            </a:pPr>
            <a:r>
              <a:rPr lang="en-GB" sz="1200">
                <a:solidFill>
                  <a:srgbClr val="FF0000"/>
                </a:solidFill>
                <a:highlight>
                  <a:schemeClr val="lt1"/>
                </a:highlight>
              </a:rPr>
              <a:t>[NEW TITLE]</a:t>
            </a:r>
            <a:r>
              <a:rPr lang="en-GB" sz="1200">
                <a:solidFill>
                  <a:srgbClr val="424143"/>
                </a:solidFill>
                <a:highlight>
                  <a:schemeClr val="lt1"/>
                </a:highlight>
              </a:rPr>
              <a:t> is a derivative of Together</a:t>
            </a:r>
            <a:r>
              <a:rPr lang="en-GB" sz="1200">
                <a:solidFill>
                  <a:srgbClr val="464646"/>
                </a:solidFill>
                <a:highlight>
                  <a:schemeClr val="lt1"/>
                </a:highlight>
              </a:rPr>
              <a:t> by the GOGN picture book team is  licensed under a </a:t>
            </a:r>
            <a:r>
              <a:rPr lang="en-GB" sz="1200">
                <a:solidFill>
                  <a:srgbClr val="049CCF"/>
                </a:solidFill>
                <a:highlight>
                  <a:schemeClr val="lt1"/>
                </a:highlight>
                <a:uFill>
                  <a:noFill/>
                </a:uFill>
                <a:hlinkClick r:id="rId3">
                  <a:extLst>
                    <a:ext uri="{A12FA001-AC4F-418D-AE19-62706E023703}">
                      <ahyp:hlinkClr val="tx"/>
                    </a:ext>
                  </a:extLst>
                </a:hlinkClick>
              </a:rPr>
              <a:t>Creative Commons Attribution-NonCommercial 4.0 International License</a:t>
            </a:r>
            <a:r>
              <a:rPr lang="en-GB" sz="1200">
                <a:solidFill>
                  <a:schemeClr val="dk1"/>
                </a:solidFill>
              </a:rPr>
              <a:t>. </a:t>
            </a:r>
            <a:r>
              <a:rPr lang="en-GB" sz="1200">
                <a:solidFill>
                  <a:srgbClr val="FF0000"/>
                </a:solidFill>
                <a:highlight>
                  <a:schemeClr val="lt1"/>
                </a:highlight>
              </a:rPr>
              <a:t>[NEW TITLE]</a:t>
            </a:r>
            <a:r>
              <a:rPr lang="en-GB" sz="1200">
                <a:solidFill>
                  <a:srgbClr val="424143"/>
                </a:solidFill>
                <a:highlight>
                  <a:schemeClr val="lt1"/>
                </a:highlight>
              </a:rPr>
              <a:t> is licensed under CC BY NC by </a:t>
            </a:r>
            <a:r>
              <a:rPr lang="en-GB" sz="1200">
                <a:solidFill>
                  <a:srgbClr val="FF0000"/>
                </a:solidFill>
                <a:highlight>
                  <a:schemeClr val="lt1"/>
                </a:highlight>
              </a:rPr>
              <a:t>[ADD NAME]</a:t>
            </a:r>
            <a:r>
              <a:rPr lang="en-GB" sz="1200">
                <a:solidFill>
                  <a:srgbClr val="424143"/>
                </a:solidFill>
                <a:highlight>
                  <a:schemeClr val="lt1"/>
                </a:highlight>
              </a:rPr>
              <a:t>.</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This license enables you to copy, redistribute this book in any medium or format and remix, transform, and build upon for non-commercial purposes.All you need to do is add the attribution and link back to</a:t>
            </a:r>
            <a:r>
              <a:rPr lang="en-GB" sz="1200"/>
              <a:t> the </a:t>
            </a:r>
            <a:r>
              <a:rPr lang="en-GB" sz="1200">
                <a:solidFill>
                  <a:schemeClr val="dk1"/>
                </a:solidFill>
              </a:rPr>
              <a:t>original work. </a:t>
            </a:r>
            <a:endParaRPr sz="1200">
              <a:solidFill>
                <a:srgbClr val="FF0000"/>
              </a:solidFill>
            </a:endParaRPr>
          </a:p>
          <a:p>
            <a:pPr indent="0" lvl="0" marL="0" rtl="0" algn="r">
              <a:spcBef>
                <a:spcPts val="0"/>
              </a:spcBef>
              <a:spcAft>
                <a:spcPts val="0"/>
              </a:spcAft>
              <a:buNone/>
            </a:pPr>
            <a:r>
              <a:rPr lang="en-GB" sz="1200">
                <a:solidFill>
                  <a:schemeClr val="dk1"/>
                </a:solidFill>
              </a:rPr>
              <a:t>Published in 2021</a:t>
            </a:r>
            <a:endParaRPr sz="1200">
              <a:solidFill>
                <a:schemeClr val="dk1"/>
              </a:solidFill>
            </a:endParaRPr>
          </a:p>
        </p:txBody>
      </p:sp>
      <p:pic>
        <p:nvPicPr>
          <p:cNvPr id="62" name="Google Shape;62;p14"/>
          <p:cNvPicPr preferRelativeResize="0"/>
          <p:nvPr/>
        </p:nvPicPr>
        <p:blipFill>
          <a:blip r:embed="rId4">
            <a:alphaModFix/>
          </a:blip>
          <a:stretch>
            <a:fillRect/>
          </a:stretch>
        </p:blipFill>
        <p:spPr>
          <a:xfrm>
            <a:off x="5054277" y="656839"/>
            <a:ext cx="1721756" cy="1721756"/>
          </a:xfrm>
          <a:prstGeom prst="rect">
            <a:avLst/>
          </a:prstGeom>
          <a:noFill/>
          <a:ln>
            <a:noFill/>
          </a:ln>
        </p:spPr>
      </p:pic>
      <p:pic>
        <p:nvPicPr>
          <p:cNvPr id="63" name="Google Shape;63;p14"/>
          <p:cNvPicPr preferRelativeResize="0"/>
          <p:nvPr/>
        </p:nvPicPr>
        <p:blipFill>
          <a:blip r:embed="rId5">
            <a:alphaModFix/>
          </a:blip>
          <a:stretch>
            <a:fillRect/>
          </a:stretch>
        </p:blipFill>
        <p:spPr>
          <a:xfrm>
            <a:off x="6973183" y="825298"/>
            <a:ext cx="1624201" cy="1624201"/>
          </a:xfrm>
          <a:prstGeom prst="rect">
            <a:avLst/>
          </a:prstGeom>
          <a:noFill/>
          <a:ln>
            <a:noFill/>
          </a:ln>
        </p:spPr>
      </p:pic>
      <p:pic>
        <p:nvPicPr>
          <p:cNvPr id="64" name="Google Shape;64;p14"/>
          <p:cNvPicPr preferRelativeResize="0"/>
          <p:nvPr/>
        </p:nvPicPr>
        <p:blipFill>
          <a:blip r:embed="rId6">
            <a:alphaModFix/>
          </a:blip>
          <a:stretch>
            <a:fillRect/>
          </a:stretch>
        </p:blipFill>
        <p:spPr>
          <a:xfrm>
            <a:off x="5005058" y="2948645"/>
            <a:ext cx="2201178" cy="770137"/>
          </a:xfrm>
          <a:prstGeom prst="rect">
            <a:avLst/>
          </a:prstGeom>
          <a:noFill/>
          <a:ln>
            <a:noFill/>
          </a:ln>
        </p:spPr>
      </p:pic>
      <p:sp>
        <p:nvSpPr>
          <p:cNvPr id="65" name="Google Shape;65;p14"/>
          <p:cNvSpPr txBox="1"/>
          <p:nvPr/>
        </p:nvSpPr>
        <p:spPr>
          <a:xfrm>
            <a:off x="271525" y="6242400"/>
            <a:ext cx="452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Download the pdf in English from </a:t>
            </a:r>
            <a:r>
              <a:rPr lang="en-GB" u="sng">
                <a:solidFill>
                  <a:srgbClr val="0097A7"/>
                </a:solidFill>
                <a:hlinkClick r:id="rId7">
                  <a:extLst>
                    <a:ext uri="{A12FA001-AC4F-418D-AE19-62706E023703}">
                      <ahyp:hlinkClr val="tx"/>
                    </a:ext>
                  </a:extLst>
                </a:hlinkClick>
              </a:rPr>
              <a:t>https://zenodo.org/record/4668706#.YG2M_uhKiUk</a:t>
            </a:r>
            <a:r>
              <a:rPr lang="en-GB"/>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 name="Shape 69"/>
        <p:cNvGrpSpPr/>
        <p:nvPr/>
      </p:nvGrpSpPr>
      <p:grpSpPr>
        <a:xfrm>
          <a:off x="0" y="0"/>
          <a:ext cx="0" cy="0"/>
          <a:chOff x="0" y="0"/>
          <a:chExt cx="0" cy="0"/>
        </a:xfrm>
      </p:grpSpPr>
      <p:sp>
        <p:nvSpPr>
          <p:cNvPr id="70" name="Google Shape;70;p15"/>
          <p:cNvSpPr txBox="1"/>
          <p:nvPr>
            <p:ph idx="1" type="body"/>
          </p:nvPr>
        </p:nvSpPr>
        <p:spPr>
          <a:xfrm>
            <a:off x="3694775" y="292075"/>
            <a:ext cx="5215200" cy="1626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sp>
        <p:nvSpPr>
          <p:cNvPr id="75" name="Google Shape;75;p16"/>
          <p:cNvSpPr txBox="1"/>
          <p:nvPr>
            <p:ph idx="1" type="body"/>
          </p:nvPr>
        </p:nvSpPr>
        <p:spPr>
          <a:xfrm>
            <a:off x="870250" y="3934225"/>
            <a:ext cx="1922400" cy="2761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lang="en-GB">
                <a:solidFill>
                  <a:srgbClr val="FFFFFF"/>
                </a:solidFill>
                <a:latin typeface="Roboto"/>
                <a:ea typeface="Roboto"/>
                <a:cs typeface="Roboto"/>
                <a:sym typeface="Roboto"/>
              </a:rPr>
              <a:t> Add here</a:t>
            </a:r>
            <a:endParaRPr>
              <a:solidFill>
                <a:schemeClr val="dk1"/>
              </a:solidFill>
              <a:latin typeface="Roboto"/>
              <a:ea typeface="Roboto"/>
              <a:cs typeface="Roboto"/>
              <a:sym typeface="Roboto"/>
            </a:endParaRPr>
          </a:p>
          <a:p>
            <a:pPr indent="0" lvl="0" marL="0" rtl="0" algn="l">
              <a:lnSpc>
                <a:spcPct val="95000"/>
              </a:lnSpc>
              <a:spcBef>
                <a:spcPts val="1200"/>
              </a:spcBef>
              <a:spcAft>
                <a:spcPts val="1200"/>
              </a:spcAft>
              <a:buSzPts val="275"/>
              <a:buNone/>
            </a:pPr>
            <a:r>
              <a:rPr lang="en-GB" sz="450"/>
              <a:t>xxx</a:t>
            </a:r>
            <a:endParaRPr sz="450"/>
          </a:p>
        </p:txBody>
      </p:sp>
      <p:sp>
        <p:nvSpPr>
          <p:cNvPr id="76" name="Google Shape;76;p16"/>
          <p:cNvSpPr txBox="1"/>
          <p:nvPr/>
        </p:nvSpPr>
        <p:spPr>
          <a:xfrm>
            <a:off x="3493950" y="6247525"/>
            <a:ext cx="5559000" cy="4479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1200"/>
              </a:spcAft>
              <a:buNone/>
            </a:pPr>
            <a:r>
              <a:rPr lang="en-GB" sz="1800">
                <a:solidFill>
                  <a:srgbClr val="FFFFFF"/>
                </a:solidFill>
              </a:rPr>
              <a:t>Add here</a:t>
            </a:r>
            <a:endParaRPr sz="18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17"/>
          <p:cNvSpPr txBox="1"/>
          <p:nvPr>
            <p:ph idx="1" type="body"/>
          </p:nvPr>
        </p:nvSpPr>
        <p:spPr>
          <a:xfrm>
            <a:off x="233850" y="0"/>
            <a:ext cx="5146200" cy="175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8"/>
          <p:cNvSpPr txBox="1"/>
          <p:nvPr>
            <p:ph idx="1" type="body"/>
          </p:nvPr>
        </p:nvSpPr>
        <p:spPr>
          <a:xfrm>
            <a:off x="4766850" y="198800"/>
            <a:ext cx="4260300" cy="1035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Add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9"/>
          <p:cNvSpPr txBox="1"/>
          <p:nvPr>
            <p:ph idx="1" type="body"/>
          </p:nvPr>
        </p:nvSpPr>
        <p:spPr>
          <a:xfrm>
            <a:off x="3254125" y="2445625"/>
            <a:ext cx="1045200" cy="53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20"/>
          <p:cNvSpPr txBox="1"/>
          <p:nvPr>
            <p:ph idx="1" type="body"/>
          </p:nvPr>
        </p:nvSpPr>
        <p:spPr>
          <a:xfrm>
            <a:off x="3000350" y="289700"/>
            <a:ext cx="5702100" cy="1632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2000"/>
              <a:t>A</a:t>
            </a:r>
            <a:r>
              <a:rPr lang="en-GB" sz="2000"/>
              <a:t>dd here</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p21"/>
          <p:cNvSpPr txBox="1"/>
          <p:nvPr>
            <p:ph idx="1" type="body"/>
          </p:nvPr>
        </p:nvSpPr>
        <p:spPr>
          <a:xfrm>
            <a:off x="1361800" y="207425"/>
            <a:ext cx="4990500" cy="2150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